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Ubuntu"/>
      <p:regular r:id="rId32"/>
      <p:bold r:id="rId33"/>
      <p:italic r:id="rId34"/>
      <p:boldItalic r:id="rId35"/>
    </p:embeddedFont>
    <p:embeddedFont>
      <p:font typeface="Ubuntu Light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Arvo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  <p:embeddedFont>
      <p:font typeface="Bodoni"/>
      <p:regular r:id="rId56"/>
      <p:bold r:id="rId57"/>
      <p:italic r:id="rId58"/>
      <p:boldItalic r:id="rId59"/>
    </p:embeddedFont>
    <p:embeddedFont>
      <p:font typeface="Merriweather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Lato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vo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Arv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Ubuntu-bold.fntdata"/><Relationship Id="rId32" Type="http://schemas.openxmlformats.org/officeDocument/2006/relationships/font" Target="fonts/Ubuntu-regular.fntdata"/><Relationship Id="rId35" Type="http://schemas.openxmlformats.org/officeDocument/2006/relationships/font" Target="fonts/Ubuntu-boldItalic.fntdata"/><Relationship Id="rId34" Type="http://schemas.openxmlformats.org/officeDocument/2006/relationships/font" Target="fonts/Ubuntu-italic.fntdata"/><Relationship Id="rId37" Type="http://schemas.openxmlformats.org/officeDocument/2006/relationships/font" Target="fonts/UbuntuLight-bold.fntdata"/><Relationship Id="rId36" Type="http://schemas.openxmlformats.org/officeDocument/2006/relationships/font" Target="fonts/UbuntuLight-regular.fntdata"/><Relationship Id="rId39" Type="http://schemas.openxmlformats.org/officeDocument/2006/relationships/font" Target="fonts/UbuntuLight-boldItalic.fntdata"/><Relationship Id="rId38" Type="http://schemas.openxmlformats.org/officeDocument/2006/relationships/font" Target="fonts/UbuntuLight-italic.fntdata"/><Relationship Id="rId62" Type="http://schemas.openxmlformats.org/officeDocument/2006/relationships/font" Target="fonts/Merriweather-italic.fntdata"/><Relationship Id="rId61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63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erriweather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vo-boldItalic.fntdata"/><Relationship Id="rId50" Type="http://schemas.openxmlformats.org/officeDocument/2006/relationships/font" Target="fonts/Arvo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6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LatoLight-italic.fntdata"/><Relationship Id="rId13" Type="http://schemas.openxmlformats.org/officeDocument/2006/relationships/slide" Target="slides/slide8.xml"/><Relationship Id="rId57" Type="http://schemas.openxmlformats.org/officeDocument/2006/relationships/font" Target="fonts/Bodoni-bold.fntdata"/><Relationship Id="rId12" Type="http://schemas.openxmlformats.org/officeDocument/2006/relationships/slide" Target="slides/slide7.xml"/><Relationship Id="rId56" Type="http://schemas.openxmlformats.org/officeDocument/2006/relationships/font" Target="fonts/Bodoni-regular.fntdata"/><Relationship Id="rId15" Type="http://schemas.openxmlformats.org/officeDocument/2006/relationships/slide" Target="slides/slide10.xml"/><Relationship Id="rId59" Type="http://schemas.openxmlformats.org/officeDocument/2006/relationships/font" Target="fonts/Bodoni-boldItalic.fntdata"/><Relationship Id="rId14" Type="http://schemas.openxmlformats.org/officeDocument/2006/relationships/slide" Target="slides/slide9.xml"/><Relationship Id="rId58" Type="http://schemas.openxmlformats.org/officeDocument/2006/relationships/font" Target="fonts/Bodoni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78fa86b9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78fa86b9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078fa86b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078fa86b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78fa86b9_3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078fa86b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078fa86b9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078fa86b9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42eb61d9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42eb61d9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078fa86b9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078fa86b9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078fa86b9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078fa86b9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78fa86b9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78fa86b9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078fa86b9_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078fa86b9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2eb61d9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42eb61d9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078fa86b9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078fa86b9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078fa86b9_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078fa86b9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078fa86b9_3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078fa86b9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2eb61d9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2eb61d9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42eb61d9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42eb61d9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078fa86b9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078fa86b9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42eb61d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42eb61d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42eb61d9d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42eb61d9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42eb61d9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42eb61d9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5611fa75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5611fa7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5611fa75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5611fa75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5611fa75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5611fa75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78fa86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78fa86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" type="twoColTx">
  <p:cSld name="TITLE_AND_TWO_COLUMNS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 1">
  <p:cSld name="TITLE_AND_TWO_COLUMNS_2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s slide">
  <p:cSld name="TITLE_AND_TWO_COLUMNS_1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6 columns slide">
  <p:cSld name="TITLE_AND_TWO_COLUMNS_1_1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">
  <p:cSld name="BIG_NUMBER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some text slide 2">
  <p:cSld name="BIG_NUMBER_2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&amp; some text slide 1">
  <p:cSld name="BIG_NUMBER_1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frame">
  <p:cSld name="BLANK_1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quare with title and text">
  <p:cSld name="CUSTOM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Content" type="secHead">
  <p:cSld name="SECTION_HEADER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with cyan frame">
  <p:cSld name="CUSTOM_1_1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an frame 1">
  <p:cSld name="CUSTOM_1_1_1_1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frame ">
  <p:cSld name="BLANK_1_1_1">
    <p:bg>
      <p:bgPr>
        <a:solidFill>
          <a:srgbClr val="81ECE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frame  1">
  <p:cSld name="BLANK_1_1_1_1">
    <p:bg>
      <p:bgPr>
        <a:solidFill>
          <a:srgbClr val="81ECE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SECTION_HEADER_2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Content 1 1">
  <p:cSld name="SECTION_HEADER_2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SECTION_HEADER_1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>
  <p:cSld name="CUSTOM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 type="tx">
  <p:cSld name="TITLE_AND_BODY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1">
  <p:cSld name="TITLE_AND_BODY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TITLE_AND_BODY_1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b="1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●"/>
              <a:defRPr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○"/>
              <a:defRPr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■"/>
              <a:defRPr sz="13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●"/>
              <a:defRPr sz="13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○"/>
              <a:defRPr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■"/>
              <a:defRPr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●"/>
              <a:defRPr sz="11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○"/>
              <a:defRPr sz="11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Ubuntu Light"/>
              <a:buChar char="■"/>
              <a:defRPr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00" y="506600"/>
            <a:ext cx="8537775" cy="39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USER PERSONA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8"/>
          <p:cNvGrpSpPr/>
          <p:nvPr/>
        </p:nvGrpSpPr>
        <p:grpSpPr>
          <a:xfrm>
            <a:off x="147591" y="338999"/>
            <a:ext cx="8848915" cy="4428419"/>
            <a:chOff x="563250" y="772200"/>
            <a:chExt cx="8017500" cy="4055700"/>
          </a:xfrm>
        </p:grpSpPr>
        <p:sp>
          <p:nvSpPr>
            <p:cNvPr id="261" name="Google Shape;261;p38"/>
            <p:cNvSpPr txBox="1"/>
            <p:nvPr/>
          </p:nvSpPr>
          <p:spPr>
            <a:xfrm>
              <a:off x="6278475" y="3803275"/>
              <a:ext cx="2233800" cy="736500"/>
            </a:xfrm>
            <a:prstGeom prst="rect">
              <a:avLst/>
            </a:prstGeom>
            <a:noFill/>
            <a:ln cap="flat" cmpd="sng" w="9525">
              <a:solidFill>
                <a:srgbClr val="CB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" sz="3600" u="none" cap="none" strike="noStrike">
                  <a:solidFill>
                    <a:srgbClr val="FF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FALTA</a:t>
              </a:r>
              <a:endParaRPr b="0" i="0" sz="3600" u="none" cap="none" strike="noStrike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563250" y="772200"/>
              <a:ext cx="8017500" cy="4055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CB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563250" y="772200"/>
              <a:ext cx="8017500" cy="530400"/>
            </a:xfrm>
            <a:prstGeom prst="rect">
              <a:avLst/>
            </a:prstGeom>
            <a:solidFill>
              <a:srgbClr val="CB4343"/>
            </a:solidFill>
            <a:ln cap="flat" cmpd="sng" w="9525">
              <a:solidFill>
                <a:srgbClr val="CB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" sz="2400">
                  <a:solidFill>
                    <a:srgbClr val="FFFFFF"/>
                  </a:solidFill>
                </a:rPr>
                <a:t>María Antonieta Pérez</a:t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38"/>
          <p:cNvGrpSpPr/>
          <p:nvPr/>
        </p:nvGrpSpPr>
        <p:grpSpPr>
          <a:xfrm>
            <a:off x="147591" y="338999"/>
            <a:ext cx="8848915" cy="4428419"/>
            <a:chOff x="563250" y="772200"/>
            <a:chExt cx="8017500" cy="4055700"/>
          </a:xfrm>
        </p:grpSpPr>
        <p:sp>
          <p:nvSpPr>
            <p:cNvPr id="265" name="Google Shape;265;p38"/>
            <p:cNvSpPr txBox="1"/>
            <p:nvPr/>
          </p:nvSpPr>
          <p:spPr>
            <a:xfrm>
              <a:off x="6278475" y="3803275"/>
              <a:ext cx="2233800" cy="736500"/>
            </a:xfrm>
            <a:prstGeom prst="rect">
              <a:avLst/>
            </a:prstGeom>
            <a:noFill/>
            <a:ln cap="flat" cmpd="sng" w="9525">
              <a:solidFill>
                <a:srgbClr val="0FB9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" sz="3600" u="none" cap="none" strike="noStrike">
                  <a:solidFill>
                    <a:srgbClr val="FF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FALTA</a:t>
              </a:r>
              <a:endParaRPr b="0" i="0" sz="3600" u="none" cap="none" strike="noStrike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563250" y="772200"/>
              <a:ext cx="8017500" cy="4055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FB9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563250" y="772200"/>
              <a:ext cx="8017500" cy="530400"/>
            </a:xfrm>
            <a:prstGeom prst="rect">
              <a:avLst/>
            </a:prstGeom>
            <a:solidFill>
              <a:srgbClr val="87EAD9"/>
            </a:solidFill>
            <a:ln cap="flat" cmpd="sng" w="9525">
              <a:solidFill>
                <a:srgbClr val="0FB9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s" sz="2400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Juana Jimenez</a:t>
              </a:r>
              <a:endParaRPr b="1" i="0" sz="24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68" name="Google Shape;268;p38"/>
          <p:cNvSpPr/>
          <p:nvPr/>
        </p:nvSpPr>
        <p:spPr>
          <a:xfrm>
            <a:off x="2679500" y="1061725"/>
            <a:ext cx="2678100" cy="2605800"/>
          </a:xfrm>
          <a:prstGeom prst="rect">
            <a:avLst/>
          </a:prstGeom>
          <a:solidFill>
            <a:srgbClr val="FFD8D8">
              <a:alpha val="42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latin typeface="Ubuntu"/>
                <a:ea typeface="Ubuntu"/>
                <a:cs typeface="Ubuntu"/>
                <a:sym typeface="Ubuntu"/>
              </a:rPr>
              <a:t>Resumen</a:t>
            </a:r>
            <a:endParaRPr b="1" i="0" sz="1200" u="none" cap="none" strike="noStrike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100" u="none" cap="none" strike="noStrike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A Juana le gusta aprovechar su tiempo libre al máximo, cada vez que tiene días libres  realiza viajes tanto al interior del país como al extranjero. 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>
                <a:latin typeface="Ubuntu"/>
                <a:ea typeface="Ubuntu"/>
                <a:cs typeface="Ubuntu"/>
                <a:sym typeface="Ubuntu"/>
              </a:rPr>
              <a:t>Es una persona en constante movimiento, le gusta hacer ejercicios y es una entusiasta de temas relacionados a la conservación del medio ambiente y responsabilidad social.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5451050" y="3994426"/>
            <a:ext cx="3545100" cy="69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7EA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s" sz="12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r>
              <a:rPr b="1" i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Quiero que todo esté a un clic de</a:t>
            </a:r>
            <a:endParaRPr b="1" i="1" sz="12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s" sz="12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distancia</a:t>
            </a:r>
            <a:r>
              <a:rPr b="1" i="1" lang="es" sz="120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1" i="1" sz="1200" u="none" cap="none" strike="noStrike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5509933" y="3071325"/>
            <a:ext cx="3486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Must have</a:t>
            </a:r>
            <a:endParaRPr i="0" sz="1000" u="none" cap="none" strike="noStrike">
              <a:latin typeface="Ubuntu"/>
              <a:ea typeface="Ubuntu"/>
              <a:cs typeface="Ubuntu"/>
              <a:sym typeface="Ubuntu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Font typeface="Ubuntu"/>
              <a:buChar char="▧"/>
            </a:pPr>
            <a:r>
              <a:rPr lang="es" sz="900">
                <a:latin typeface="Ubuntu"/>
                <a:ea typeface="Ubuntu"/>
                <a:cs typeface="Ubuntu"/>
                <a:sym typeface="Ubuntu"/>
              </a:rPr>
              <a:t>No perder tiempo en algo que no lo requiere</a:t>
            </a:r>
            <a:endParaRPr i="0" sz="900" u="none" cap="none" strike="noStrike">
              <a:latin typeface="Ubuntu"/>
              <a:ea typeface="Ubuntu"/>
              <a:cs typeface="Ubuntu"/>
              <a:sym typeface="Ubuntu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buntu"/>
              <a:buChar char="▧"/>
            </a:pPr>
            <a:r>
              <a:rPr lang="es" sz="900">
                <a:latin typeface="Ubuntu"/>
                <a:ea typeface="Ubuntu"/>
                <a:cs typeface="Ubuntu"/>
                <a:sym typeface="Ubuntu"/>
              </a:rPr>
              <a:t>Poder sentirse segura al momento de realizar una compra por internet</a:t>
            </a:r>
            <a:endParaRPr i="0" sz="900" u="none" cap="none" strike="noStrike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5451200" y="1014150"/>
            <a:ext cx="35451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latin typeface="Ubuntu"/>
                <a:ea typeface="Ubuntu"/>
                <a:cs typeface="Ubuntu"/>
                <a:sym typeface="Ubuntu"/>
              </a:rPr>
              <a:t>Metas</a:t>
            </a:r>
            <a:endParaRPr i="0" sz="1000" u="none" cap="none" strike="noStrike">
              <a:latin typeface="Ubuntu"/>
              <a:ea typeface="Ubuntu"/>
              <a:cs typeface="Ubuntu"/>
              <a:sym typeface="Ubuntu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buntu"/>
              <a:buChar char="▧"/>
            </a:pPr>
            <a:r>
              <a:rPr lang="es" sz="900">
                <a:latin typeface="Ubuntu"/>
                <a:ea typeface="Ubuntu"/>
                <a:cs typeface="Ubuntu"/>
                <a:sym typeface="Ubuntu"/>
              </a:rPr>
              <a:t>Tiene como meta ahorrar para una maestría.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buntu"/>
              <a:buChar char="▧"/>
            </a:pPr>
            <a:r>
              <a:rPr lang="es" sz="900">
                <a:latin typeface="Ubuntu"/>
                <a:ea typeface="Ubuntu"/>
                <a:cs typeface="Ubuntu"/>
                <a:sym typeface="Ubuntu"/>
              </a:rPr>
              <a:t>Quisiera seguir ahorrando para futuros viajes</a:t>
            </a:r>
            <a:endParaRPr i="0" sz="900" u="none" cap="none" strike="noStrike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5451150" y="1763550"/>
            <a:ext cx="35451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latin typeface="Ubuntu"/>
                <a:ea typeface="Ubuntu"/>
                <a:cs typeface="Ubuntu"/>
                <a:sym typeface="Ubuntu"/>
              </a:rPr>
              <a:t>Frustraciones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buntu"/>
              <a:buChar char="▧"/>
            </a:pPr>
            <a:r>
              <a:rPr lang="es" sz="900">
                <a:latin typeface="Ubuntu"/>
                <a:ea typeface="Ubuntu"/>
                <a:cs typeface="Ubuntu"/>
                <a:sym typeface="Ubuntu"/>
              </a:rPr>
              <a:t>Le frustra la complejidad de los procesos(colas en ofcina, comisiones, letras chicas, el servicio) de los bancos., </a:t>
            </a:r>
            <a:endParaRPr i="0" sz="900" u="none" cap="none" strike="noStrike">
              <a:latin typeface="Ubuntu"/>
              <a:ea typeface="Ubuntu"/>
              <a:cs typeface="Ubuntu"/>
              <a:sym typeface="Ubuntu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buntu"/>
              <a:buChar char="▧"/>
            </a:pPr>
            <a:r>
              <a:rPr lang="es" sz="900">
                <a:latin typeface="Ubuntu"/>
                <a:ea typeface="Ubuntu"/>
                <a:cs typeface="Ubuntu"/>
                <a:sym typeface="Ubuntu"/>
              </a:rPr>
              <a:t>Le preocupa que le roben su dinero a través de fraudes digitales.</a:t>
            </a:r>
            <a:endParaRPr sz="9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3152909" y="3789390"/>
            <a:ext cx="2186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Apps más utilizadas</a:t>
            </a:r>
            <a:endParaRPr b="1" i="0" sz="12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904" y="4136853"/>
            <a:ext cx="262252" cy="3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0502" y="4136853"/>
            <a:ext cx="262250" cy="3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246" y="4136853"/>
            <a:ext cx="262252" cy="3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0207" y="4136848"/>
            <a:ext cx="264820" cy="3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291875" y="3667525"/>
            <a:ext cx="22842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000">
                <a:latin typeface="Ubuntu"/>
                <a:ea typeface="Ubuntu"/>
                <a:cs typeface="Ubuntu"/>
                <a:sym typeface="Ubuntu"/>
              </a:rPr>
              <a:t>Ejecutiva de cuenta  en una agencia publicitaria</a:t>
            </a:r>
            <a:endParaRPr b="1"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b="1"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Edad</a:t>
            </a:r>
            <a:r>
              <a:rPr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3</a:t>
            </a:r>
            <a:r>
              <a:rPr lang="es" sz="1000"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años</a:t>
            </a:r>
            <a:endParaRPr i="0" sz="1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b="1"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Ubicación:</a:t>
            </a:r>
            <a:r>
              <a:rPr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" sz="1000">
                <a:latin typeface="Ubuntu"/>
                <a:ea typeface="Ubuntu"/>
                <a:cs typeface="Ubuntu"/>
                <a:sym typeface="Ubuntu"/>
              </a:rPr>
              <a:t>Lince, Lima</a:t>
            </a:r>
            <a:endParaRPr i="0" sz="10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b="1"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Estilo de vida:</a:t>
            </a:r>
            <a:r>
              <a:rPr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So</a:t>
            </a:r>
            <a:r>
              <a:rPr lang="es" sz="1000">
                <a:latin typeface="Ubuntu"/>
                <a:ea typeface="Ubuntu"/>
                <a:cs typeface="Ubuntu"/>
                <a:sym typeface="Ubuntu"/>
              </a:rPr>
              <a:t>fis</a:t>
            </a:r>
            <a:r>
              <a:rPr i="0" lang="es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tifica</a:t>
            </a:r>
            <a:r>
              <a:rPr lang="es" sz="1000">
                <a:latin typeface="Ubuntu"/>
                <a:ea typeface="Ubuntu"/>
                <a:cs typeface="Ubuntu"/>
                <a:sym typeface="Ubuntu"/>
              </a:rPr>
              <a:t>da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latin typeface="Ubuntu"/>
                <a:ea typeface="Ubuntu"/>
                <a:cs typeface="Ubuntu"/>
                <a:sym typeface="Ubuntu"/>
              </a:rPr>
              <a:t>-Estado civil:</a:t>
            </a:r>
            <a:r>
              <a:rPr lang="es" sz="1000">
                <a:latin typeface="Ubuntu"/>
                <a:ea typeface="Ubuntu"/>
                <a:cs typeface="Ubuntu"/>
                <a:sym typeface="Ubuntu"/>
              </a:rPr>
              <a:t> Soltera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 rotWithShape="1">
          <a:blip r:embed="rId7">
            <a:alphaModFix/>
          </a:blip>
          <a:srcRect b="13321" l="26584" r="32622" t="12461"/>
          <a:stretch/>
        </p:blipFill>
        <p:spPr>
          <a:xfrm>
            <a:off x="340775" y="1061725"/>
            <a:ext cx="2186400" cy="260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6537" y="4136848"/>
            <a:ext cx="264820" cy="3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 rotWithShape="1">
          <a:blip r:embed="rId9">
            <a:alphaModFix/>
          </a:blip>
          <a:srcRect b="-17481" l="-17481" r="0" t="0"/>
          <a:stretch/>
        </p:blipFill>
        <p:spPr>
          <a:xfrm>
            <a:off x="4795761" y="4136849"/>
            <a:ext cx="409652" cy="40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INSIGHTS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Espera en línea nomás...</a:t>
            </a:r>
            <a:endParaRPr b="1"/>
          </a:p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293" name="Google Shape;293;p40"/>
          <p:cNvSpPr txBox="1"/>
          <p:nvPr>
            <p:ph idx="1" type="subTitle"/>
          </p:nvPr>
        </p:nvSpPr>
        <p:spPr>
          <a:xfrm>
            <a:off x="608529" y="1824975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Los usuarios tienen mentalizada la idea que van a perder el tiempo al llamar o contactar a un Banco. Lo asocian con burocracia y procesos rígidos.</a:t>
            </a:r>
            <a:endParaRPr sz="2200"/>
          </a:p>
        </p:txBody>
      </p:sp>
      <p:sp>
        <p:nvSpPr>
          <p:cNvPr id="294" name="Google Shape;294;p40"/>
          <p:cNvSpPr txBox="1"/>
          <p:nvPr>
            <p:ph idx="2" type="subTitle"/>
          </p:nvPr>
        </p:nvSpPr>
        <p:spPr>
          <a:xfrm>
            <a:off x="5085875" y="1357025"/>
            <a:ext cx="36066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“Tengo que llamar al banco … me voy a demorar la vida”</a:t>
            </a:r>
            <a:endParaRPr b="1" sz="20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434343"/>
                </a:solidFill>
              </a:rPr>
              <a:t>José, 26 años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187" y="2818100"/>
            <a:ext cx="2703930" cy="19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Mejor dime que no te importo</a:t>
            </a:r>
            <a:endParaRPr b="1"/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302" name="Google Shape;302;p41"/>
          <p:cNvSpPr txBox="1"/>
          <p:nvPr>
            <p:ph idx="1" type="subTitle"/>
          </p:nvPr>
        </p:nvSpPr>
        <p:spPr>
          <a:xfrm>
            <a:off x="608529" y="1824975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Los usuarios perciben al Banco como una entidad distante y poco amical por lo que se sienten poco valorados y mal atendidos.</a:t>
            </a:r>
            <a:endParaRPr sz="2200"/>
          </a:p>
        </p:txBody>
      </p:sp>
      <p:sp>
        <p:nvSpPr>
          <p:cNvPr id="303" name="Google Shape;303;p41"/>
          <p:cNvSpPr txBox="1"/>
          <p:nvPr>
            <p:ph idx="2" type="subTitle"/>
          </p:nvPr>
        </p:nvSpPr>
        <p:spPr>
          <a:xfrm>
            <a:off x="5080075" y="1042250"/>
            <a:ext cx="36066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“Los Bancos siempre llaman para venderme algo pero nunca quieren hablar conmigo cuando tengo un problema”</a:t>
            </a:r>
            <a:endParaRPr b="1" sz="20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</a:rPr>
              <a:t>Vanessa</a:t>
            </a:r>
            <a:r>
              <a:rPr lang="es" sz="1800">
                <a:solidFill>
                  <a:srgbClr val="434343"/>
                </a:solidFill>
              </a:rPr>
              <a:t>, 31 años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500" y="2432750"/>
            <a:ext cx="1955500" cy="27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 Banco nunca pierde</a:t>
            </a:r>
            <a:endParaRPr b="1"/>
          </a:p>
        </p:txBody>
      </p:sp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311" name="Google Shape;311;p42"/>
          <p:cNvSpPr txBox="1"/>
          <p:nvPr>
            <p:ph idx="1" type="subTitle"/>
          </p:nvPr>
        </p:nvSpPr>
        <p:spPr>
          <a:xfrm>
            <a:off x="608529" y="1824975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Las personas tienen miedo a los cobros ocultos y sienten que el banco les “roba” su dinero amparándose en contratos poco claros y con letras pequeñas.</a:t>
            </a:r>
            <a:endParaRPr sz="2200"/>
          </a:p>
        </p:txBody>
      </p:sp>
      <p:sp>
        <p:nvSpPr>
          <p:cNvPr id="312" name="Google Shape;312;p42"/>
          <p:cNvSpPr txBox="1"/>
          <p:nvPr>
            <p:ph idx="2" type="subTitle"/>
          </p:nvPr>
        </p:nvSpPr>
        <p:spPr>
          <a:xfrm>
            <a:off x="5178450" y="1104200"/>
            <a:ext cx="36066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“Me preocupan mucho las comisiones o los errores que puedan ocurrir. Me siento obligada a revisar mis movimientos en todo momento”</a:t>
            </a:r>
            <a:endParaRPr b="1" i="1" sz="18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Paola, 29 años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Quiero saber todo</a:t>
            </a:r>
            <a:endParaRPr b="1"/>
          </a:p>
        </p:txBody>
      </p:sp>
      <p:sp>
        <p:nvSpPr>
          <p:cNvPr id="318" name="Google Shape;318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319" name="Google Shape;319;p43"/>
          <p:cNvSpPr txBox="1"/>
          <p:nvPr>
            <p:ph idx="1" type="subTitle"/>
          </p:nvPr>
        </p:nvSpPr>
        <p:spPr>
          <a:xfrm>
            <a:off x="608529" y="1685625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Los clientes necesitan tener control de sus consumos a fin de poder analizarlos mejor y evitar gastos excesivos, pero sienten que solo les brindan datos confusos y no información relevante para ellos. </a:t>
            </a:r>
            <a:endParaRPr sz="2200"/>
          </a:p>
        </p:txBody>
      </p:sp>
      <p:sp>
        <p:nvSpPr>
          <p:cNvPr id="320" name="Google Shape;320;p43"/>
          <p:cNvSpPr txBox="1"/>
          <p:nvPr/>
        </p:nvSpPr>
        <p:spPr>
          <a:xfrm>
            <a:off x="5205475" y="1156575"/>
            <a:ext cx="3606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“Los Bancos me brindan información solo del monto del consumo que acabo de realizar, a mi me gusta recibir además el nombre del establecimiento, la descripción y fecha, lo ideal es que aparezca automático”</a:t>
            </a:r>
            <a:endParaRPr b="1" sz="20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Franco, 26 años</a:t>
            </a:r>
            <a:endParaRPr sz="18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IDEAS DE SOLUCIÓN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304800" y="189950"/>
            <a:ext cx="49188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de consultas, dudas y reclamos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31" name="Google Shape;331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2" name="Google Shape;332;p45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5"/>
          <p:cNvSpPr txBox="1"/>
          <p:nvPr/>
        </p:nvSpPr>
        <p:spPr>
          <a:xfrm>
            <a:off x="5447400" y="257125"/>
            <a:ext cx="33309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Habilitar la opción para que personas que no son clientes aún la puedan utilizar (ej. proceso de registro) sería relevante.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Para temas complejos, favorecer la interacción con un humano y no con “robot”.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Considerar la comunicación por Whatsapp ya que es el canal más cotidiano.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6850"/>
            <a:ext cx="4320000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306000" y="22680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de  forma y motivo de contacto</a:t>
            </a: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6850"/>
            <a:ext cx="4320000" cy="34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6"/>
          <p:cNvSpPr txBox="1"/>
          <p:nvPr/>
        </p:nvSpPr>
        <p:spPr>
          <a:xfrm>
            <a:off x="5418925" y="309975"/>
            <a:ext cx="3416400" cy="4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Las notificaciones Push están asociadas a avisos de seguridad.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La opción de elegir diversos canales de acuerdo a sus necesidades específicas es importante.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La elección de la frecuencia de contacto permite generar mayor </a:t>
            </a: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sensación</a:t>
            </a: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 de control.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Definir el tipo de promociones o intereses permite entregar un servicio más personalizado.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Prefieren solicitar contacto para otros temas no listados.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ctrTitle"/>
          </p:nvPr>
        </p:nvSpPr>
        <p:spPr>
          <a:xfrm>
            <a:off x="1746975" y="2005000"/>
            <a:ext cx="61578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¡BIENVENIDXS A B89!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3700"/>
            <a:ext cx="4924832" cy="34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>
            <p:ph type="title"/>
          </p:nvPr>
        </p:nvSpPr>
        <p:spPr>
          <a:xfrm>
            <a:off x="306000" y="22680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de  consumos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detallados</a:t>
            </a:r>
            <a:endParaRPr/>
          </a:p>
        </p:txBody>
      </p:sp>
      <p:sp>
        <p:nvSpPr>
          <p:cNvPr id="348" name="Google Shape;348;p47"/>
          <p:cNvSpPr txBox="1"/>
          <p:nvPr/>
        </p:nvSpPr>
        <p:spPr>
          <a:xfrm>
            <a:off x="5418925" y="309975"/>
            <a:ext cx="3416400" cy="4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Esta solución es efectiva para generar un sentimiento de seguridad.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No usar la razón social sino el</a:t>
            </a:r>
            <a:r>
              <a:rPr lang="es" sz="15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 nombre comercial </a:t>
            </a: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del comercio permite disminuir las dudas.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Ubuntu Light"/>
              <a:buChar char="●"/>
            </a:pPr>
            <a:r>
              <a:rPr lang="es" sz="1500">
                <a:latin typeface="Ubuntu Light"/>
                <a:ea typeface="Ubuntu Light"/>
                <a:cs typeface="Ubuntu Light"/>
                <a:sym typeface="Ubuntu Light"/>
              </a:rPr>
              <a:t>La fecha y la hora del consumo importa más que el proceso.</a:t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4673275" y="1553775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SOLUCIÓN ITERADA: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s"/>
              <a:t>ELECCIÓN DE FORMA Y MOTIVO DE CONTACTO</a:t>
            </a:r>
            <a:endParaRPr b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613" y="591750"/>
            <a:ext cx="6746771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¿Por qué esta solución?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365" name="Google Shape;365;p50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50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8" name="Google Shape;368;p50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Negocio</a:t>
            </a:r>
            <a:endParaRPr/>
          </a:p>
        </p:txBody>
      </p:sp>
      <p:sp>
        <p:nvSpPr>
          <p:cNvPr id="369" name="Google Shape;369;p50"/>
          <p:cNvSpPr txBox="1"/>
          <p:nvPr>
            <p:ph idx="1" type="subTitle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Fácil</a:t>
            </a:r>
            <a:r>
              <a:rPr lang="es" sz="1300"/>
              <a:t> de implementar a corto plazo.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Disminuye la carga operativa  del contact center.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Mayor eficiencia de las ventas.</a:t>
            </a:r>
            <a:endParaRPr sz="1300"/>
          </a:p>
        </p:txBody>
      </p:sp>
      <p:sp>
        <p:nvSpPr>
          <p:cNvPr id="370" name="Google Shape;370;p50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</a:t>
            </a:r>
            <a:endParaRPr/>
          </a:p>
        </p:txBody>
      </p:sp>
      <p:sp>
        <p:nvSpPr>
          <p:cNvPr id="371" name="Google Shape;371;p50"/>
          <p:cNvSpPr txBox="1"/>
          <p:nvPr>
            <p:ph idx="4" type="subTitle"/>
          </p:nvPr>
        </p:nvSpPr>
        <p:spPr>
          <a:xfrm>
            <a:off x="3515250" y="2667875"/>
            <a:ext cx="22221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Información personalizada y relevante.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Disminuye la satu</a:t>
            </a:r>
            <a:r>
              <a:rPr lang="es" sz="1300"/>
              <a:t>ración de llamadas y contactos.</a:t>
            </a:r>
            <a:endParaRPr sz="1300"/>
          </a:p>
        </p:txBody>
      </p:sp>
      <p:sp>
        <p:nvSpPr>
          <p:cNvPr id="372" name="Google Shape;372;p50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Iteración</a:t>
            </a:r>
            <a:endParaRPr/>
          </a:p>
        </p:txBody>
      </p:sp>
      <p:sp>
        <p:nvSpPr>
          <p:cNvPr id="373" name="Google Shape;373;p50"/>
          <p:cNvSpPr txBox="1"/>
          <p:nvPr>
            <p:ph idx="6" type="subTitle"/>
          </p:nvPr>
        </p:nvSpPr>
        <p:spPr>
          <a:xfrm>
            <a:off x="5925150" y="2667875"/>
            <a:ext cx="22221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Hicimos 30 testeos con 10 usuarios.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CUSTOMER JOURNEY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4" name="Google Shape;3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00" y="304800"/>
            <a:ext cx="8795012" cy="435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3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53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53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93" name="Google Shape;393;p53"/>
          <p:cNvSpPr txBox="1"/>
          <p:nvPr>
            <p:ph type="ctrTitle"/>
          </p:nvPr>
        </p:nvSpPr>
        <p:spPr>
          <a:xfrm>
            <a:off x="3094000" y="1664275"/>
            <a:ext cx="2955900" cy="8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¡Gracias!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Reto</a:t>
            </a:r>
            <a:endParaRPr b="1" sz="6000">
              <a:solidFill>
                <a:srgbClr val="434343"/>
              </a:solidFill>
            </a:endParaRPr>
          </a:p>
        </p:txBody>
      </p:sp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570050" y="2378850"/>
            <a:ext cx="29208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0000"/>
                </a:solidFill>
              </a:rPr>
              <a:t>¿Cómo podríamos hacer para mejorar la interacción con los usuarios de una manera más humana y eficiente a través del app de B89?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97" name="Google Shape;197;p30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3410" l="20146" r="22553" t="7080"/>
          <a:stretch/>
        </p:blipFill>
        <p:spPr>
          <a:xfrm>
            <a:off x="4914750" y="522225"/>
            <a:ext cx="3674500" cy="38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4698275" y="189950"/>
            <a:ext cx="53112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INVESTIGACIÓN</a:t>
            </a:r>
            <a:endParaRPr/>
          </a:p>
        </p:txBody>
      </p:sp>
      <p:sp>
        <p:nvSpPr>
          <p:cNvPr id="204" name="Google Shape;204;p31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endParaRPr/>
          </a:p>
        </p:txBody>
      </p:sp>
      <p:sp>
        <p:nvSpPr>
          <p:cNvPr id="205" name="Google Shape;205;p31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206" name="Google Shape;206;p31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7" name="Google Shape;207;p31"/>
          <p:cNvSpPr txBox="1"/>
          <p:nvPr>
            <p:ph idx="6" type="title"/>
          </p:nvPr>
        </p:nvSpPr>
        <p:spPr>
          <a:xfrm>
            <a:off x="4525425" y="1357529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Entrevistas a usuarios.</a:t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4525425" y="2733650"/>
            <a:ext cx="30000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Diagramas de pez.</a:t>
            </a:r>
            <a:endParaRPr b="1"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4525425" y="3875613"/>
            <a:ext cx="30000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Scan de redes sociales.</a:t>
            </a:r>
            <a:endParaRPr b="1" sz="1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4598900" y="1615725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RESULTADOS DE LA INVESTIGACIÓN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465225" y="980250"/>
            <a:ext cx="4137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Servicio post-venta deficiente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0" name="Google Shape;220;p33"/>
          <p:cNvSpPr txBox="1"/>
          <p:nvPr>
            <p:ph idx="1" type="subTitle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rgbClr val="000000"/>
                </a:solidFill>
              </a:rPr>
              <a:t>Les molesta la demora en la atención tanto en oficina como telefónica.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rgbClr val="000000"/>
                </a:solidFill>
              </a:rPr>
              <a:t>Los asesores no tienen autonomía, las herramientas y/o el conocimiento para solucionar problemas al instante.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21" name="Google Shape;221;p33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00" y="1177425"/>
            <a:ext cx="3491904" cy="281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465225" y="980250"/>
            <a:ext cx="4137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Falta de control o seguridad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9" name="Google Shape;229;p34"/>
          <p:cNvSpPr txBox="1"/>
          <p:nvPr>
            <p:ph idx="1" type="subTitle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rgbClr val="000000"/>
                </a:solidFill>
              </a:rPr>
              <a:t>Los usuarios tienen miedo de los fraudes o robos, llegan a pagar seguros para sentirse protegidos.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rgbClr val="000000"/>
                </a:solidFill>
              </a:rPr>
              <a:t>Desconfían de los procesos y siempre están alertas a que no se vaya a generar un cobro doble.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30" name="Google Shape;230;p34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950" y="856650"/>
            <a:ext cx="3107700" cy="320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65225" y="980250"/>
            <a:ext cx="4137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Falta de información y comunicación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38" name="Google Shape;238;p35"/>
          <p:cNvSpPr txBox="1"/>
          <p:nvPr>
            <p:ph idx="1" type="subTitle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rgbClr val="000000"/>
                </a:solidFill>
              </a:rPr>
              <a:t>Sienten que el Banco se contacta con ellos sólo cuando quieren colocar un producto.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rgbClr val="000000"/>
                </a:solidFill>
              </a:rPr>
              <a:t>Sienten que los bancos no se preocupan en explicar de una manera sencilla los servicios que ofrecen.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39" name="Google Shape;239;p35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275" y="980250"/>
            <a:ext cx="3675602" cy="28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465225" y="980250"/>
            <a:ext cx="4137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Falta de transparencia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7" name="Google Shape;247;p36"/>
          <p:cNvSpPr txBox="1"/>
          <p:nvPr>
            <p:ph idx="1" type="subTitle"/>
          </p:nvPr>
        </p:nvSpPr>
        <p:spPr>
          <a:xfrm>
            <a:off x="737850" y="1729225"/>
            <a:ext cx="3671100" cy="27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La información de sus movimientos le resulta muy técnica.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rgbClr val="000000"/>
                </a:solidFill>
              </a:rPr>
              <a:t>Sienten que les cobran muchas comisiones sin razón.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rgbClr val="000000"/>
                </a:solidFill>
              </a:rPr>
              <a:t>Creen que siempre hay una “letra chica” que los terminará perjudicando.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48" name="Google Shape;248;p36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650" y="658350"/>
            <a:ext cx="3675604" cy="382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